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57" r:id="rId4"/>
    <p:sldId id="261" r:id="rId5"/>
    <p:sldId id="262" r:id="rId6"/>
    <p:sldId id="277" r:id="rId7"/>
    <p:sldId id="274" r:id="rId8"/>
    <p:sldId id="273" r:id="rId9"/>
    <p:sldId id="275" r:id="rId10"/>
    <p:sldId id="276" r:id="rId11"/>
    <p:sldId id="263" r:id="rId12"/>
    <p:sldId id="260" r:id="rId13"/>
    <p:sldId id="264" r:id="rId14"/>
    <p:sldId id="271" r:id="rId15"/>
    <p:sldId id="266" r:id="rId16"/>
    <p:sldId id="265" r:id="rId17"/>
    <p:sldId id="267" r:id="rId18"/>
    <p:sldId id="272" r:id="rId19"/>
    <p:sldId id="27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2D8B21-9439-55A9-899D-19E6418ADB44}" name="Jakob Crone" initials="JC" userId="8db4267a96e3461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788"/>
    <a:srgbClr val="20A9A8"/>
    <a:srgbClr val="00A3DB"/>
    <a:srgbClr val="FCD01F"/>
    <a:srgbClr val="EEA12D"/>
    <a:srgbClr val="B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F02F8-8954-41F8-B83B-32DDF040AB9C}" v="8" dt="2023-02-13T16:34:52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8" autoAdjust="0"/>
    <p:restoredTop sz="87007" autoAdjust="0"/>
  </p:normalViewPr>
  <p:slideViewPr>
    <p:cSldViewPr snapToGrid="0">
      <p:cViewPr varScale="1">
        <p:scale>
          <a:sx n="97" d="100"/>
          <a:sy n="97" d="100"/>
        </p:scale>
        <p:origin x="97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ra Golderer" userId="bad2ed47-3018-4ec6-b1f1-115ca7e04392" providerId="ADAL" clId="{9D4F02F8-8954-41F8-B83B-32DDF040AB9C}"/>
    <pc:docChg chg="undo custSel modSld">
      <pc:chgData name="Samira Golderer" userId="bad2ed47-3018-4ec6-b1f1-115ca7e04392" providerId="ADAL" clId="{9D4F02F8-8954-41F8-B83B-32DDF040AB9C}" dt="2023-07-10T10:23:29.414" v="175"/>
      <pc:docMkLst>
        <pc:docMk/>
      </pc:docMkLst>
      <pc:sldChg chg="delCm">
        <pc:chgData name="Samira Golderer" userId="bad2ed47-3018-4ec6-b1f1-115ca7e04392" providerId="ADAL" clId="{9D4F02F8-8954-41F8-B83B-32DDF040AB9C}" dt="2023-07-10T10:23:29.414" v="175"/>
        <pc:sldMkLst>
          <pc:docMk/>
          <pc:sldMk cId="1934892275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mira Golderer" userId="bad2ed47-3018-4ec6-b1f1-115ca7e04392" providerId="ADAL" clId="{9D4F02F8-8954-41F8-B83B-32DDF040AB9C}" dt="2023-07-10T10:23:29.414" v="175"/>
              <pc2:cmMkLst xmlns:pc2="http://schemas.microsoft.com/office/powerpoint/2019/9/main/command">
                <pc:docMk/>
                <pc:sldMk cId="1934892275" sldId="256"/>
                <pc2:cmMk id="{13C4A932-2577-42D9-814B-6B05FF1FF7BF}"/>
              </pc2:cmMkLst>
            </pc226:cmChg>
          </p:ext>
        </pc:extLst>
      </pc:sldChg>
      <pc:sldChg chg="addSp delSp modSp mod">
        <pc:chgData name="Samira Golderer" userId="bad2ed47-3018-4ec6-b1f1-115ca7e04392" providerId="ADAL" clId="{9D4F02F8-8954-41F8-B83B-32DDF040AB9C}" dt="2023-02-13T14:40:05.829" v="33" actId="1076"/>
        <pc:sldMkLst>
          <pc:docMk/>
          <pc:sldMk cId="1926264080" sldId="273"/>
        </pc:sldMkLst>
        <pc:spChg chg="add del mod">
          <ac:chgData name="Samira Golderer" userId="bad2ed47-3018-4ec6-b1f1-115ca7e04392" providerId="ADAL" clId="{9D4F02F8-8954-41F8-B83B-32DDF040AB9C}" dt="2023-02-13T14:40:00.807" v="20" actId="478"/>
          <ac:spMkLst>
            <pc:docMk/>
            <pc:sldMk cId="1926264080" sldId="273"/>
            <ac:spMk id="3" creationId="{9ED3B252-B374-4CBF-A37D-768F00B73015}"/>
          </ac:spMkLst>
        </pc:spChg>
        <pc:spChg chg="mod ord">
          <ac:chgData name="Samira Golderer" userId="bad2ed47-3018-4ec6-b1f1-115ca7e04392" providerId="ADAL" clId="{9D4F02F8-8954-41F8-B83B-32DDF040AB9C}" dt="2023-02-13T14:40:03.815" v="30" actId="1076"/>
          <ac:spMkLst>
            <pc:docMk/>
            <pc:sldMk cId="1926264080" sldId="273"/>
            <ac:spMk id="4" creationId="{A8B55BED-007F-6A81-9001-44EFA76A82F9}"/>
          </ac:spMkLst>
        </pc:spChg>
        <pc:spChg chg="add del mod">
          <ac:chgData name="Samira Golderer" userId="bad2ed47-3018-4ec6-b1f1-115ca7e04392" providerId="ADAL" clId="{9D4F02F8-8954-41F8-B83B-32DDF040AB9C}" dt="2023-02-13T14:40:05.165" v="32" actId="1076"/>
          <ac:spMkLst>
            <pc:docMk/>
            <pc:sldMk cId="1926264080" sldId="273"/>
            <ac:spMk id="5" creationId="{5A14A868-E016-D756-C700-E424E602B2AC}"/>
          </ac:spMkLst>
        </pc:spChg>
        <pc:spChg chg="add del mod">
          <ac:chgData name="Samira Golderer" userId="bad2ed47-3018-4ec6-b1f1-115ca7e04392" providerId="ADAL" clId="{9D4F02F8-8954-41F8-B83B-32DDF040AB9C}" dt="2023-02-13T14:40:02.622" v="27"/>
          <ac:spMkLst>
            <pc:docMk/>
            <pc:sldMk cId="1926264080" sldId="273"/>
            <ac:spMk id="6" creationId="{381522FA-B37A-6CE5-1FA7-3C799D980845}"/>
          </ac:spMkLst>
        </pc:spChg>
        <pc:picChg chg="mod ord">
          <ac:chgData name="Samira Golderer" userId="bad2ed47-3018-4ec6-b1f1-115ca7e04392" providerId="ADAL" clId="{9D4F02F8-8954-41F8-B83B-32DDF040AB9C}" dt="2023-02-13T14:40:05.829" v="33" actId="1076"/>
          <ac:picMkLst>
            <pc:docMk/>
            <pc:sldMk cId="1926264080" sldId="273"/>
            <ac:picMk id="8" creationId="{37264C16-675C-BCE5-BF32-CEA8DE628C9F}"/>
          </ac:picMkLst>
        </pc:picChg>
      </pc:sldChg>
      <pc:sldChg chg="addSp delSp modSp mod">
        <pc:chgData name="Samira Golderer" userId="bad2ed47-3018-4ec6-b1f1-115ca7e04392" providerId="ADAL" clId="{9D4F02F8-8954-41F8-B83B-32DDF040AB9C}" dt="2023-02-13T16:36:44.180" v="119" actId="478"/>
        <pc:sldMkLst>
          <pc:docMk/>
          <pc:sldMk cId="3239199857" sldId="275"/>
        </pc:sldMkLst>
        <pc:spChg chg="add del mod">
          <ac:chgData name="Samira Golderer" userId="bad2ed47-3018-4ec6-b1f1-115ca7e04392" providerId="ADAL" clId="{9D4F02F8-8954-41F8-B83B-32DDF040AB9C}" dt="2023-02-13T16:36:27.136" v="114" actId="478"/>
          <ac:spMkLst>
            <pc:docMk/>
            <pc:sldMk cId="3239199857" sldId="275"/>
            <ac:spMk id="4" creationId="{7BAD3ADC-78FA-DD34-9A5D-D0FF8FA35835}"/>
          </ac:spMkLst>
        </pc:spChg>
        <pc:picChg chg="add del mod">
          <ac:chgData name="Samira Golderer" userId="bad2ed47-3018-4ec6-b1f1-115ca7e04392" providerId="ADAL" clId="{9D4F02F8-8954-41F8-B83B-32DDF040AB9C}" dt="2023-02-13T16:34:11.757" v="96"/>
          <ac:picMkLst>
            <pc:docMk/>
            <pc:sldMk cId="3239199857" sldId="275"/>
            <ac:picMk id="6" creationId="{05BD36D6-EC01-0585-E95D-FDF955A85FF2}"/>
          </ac:picMkLst>
        </pc:picChg>
        <pc:picChg chg="add del mod">
          <ac:chgData name="Samira Golderer" userId="bad2ed47-3018-4ec6-b1f1-115ca7e04392" providerId="ADAL" clId="{9D4F02F8-8954-41F8-B83B-32DDF040AB9C}" dt="2023-02-13T16:34:38.254" v="102" actId="478"/>
          <ac:picMkLst>
            <pc:docMk/>
            <pc:sldMk cId="3239199857" sldId="275"/>
            <ac:picMk id="8" creationId="{D2BE6FFC-9DC3-038C-9F72-8453E564CBC5}"/>
          </ac:picMkLst>
        </pc:picChg>
        <pc:picChg chg="del">
          <ac:chgData name="Samira Golderer" userId="bad2ed47-3018-4ec6-b1f1-115ca7e04392" providerId="ADAL" clId="{9D4F02F8-8954-41F8-B83B-32DDF040AB9C}" dt="2023-02-13T16:30:25.221" v="87" actId="478"/>
          <ac:picMkLst>
            <pc:docMk/>
            <pc:sldMk cId="3239199857" sldId="275"/>
            <ac:picMk id="10" creationId="{E2CDFC17-1908-9AEF-8EBA-17192C2E36ED}"/>
          </ac:picMkLst>
        </pc:picChg>
        <pc:picChg chg="add del mod">
          <ac:chgData name="Samira Golderer" userId="bad2ed47-3018-4ec6-b1f1-115ca7e04392" providerId="ADAL" clId="{9D4F02F8-8954-41F8-B83B-32DDF040AB9C}" dt="2023-02-13T16:36:44.180" v="119" actId="478"/>
          <ac:picMkLst>
            <pc:docMk/>
            <pc:sldMk cId="3239199857" sldId="275"/>
            <ac:picMk id="11" creationId="{907A9EFD-72D5-35DB-EF1F-C614654AB0E5}"/>
          </ac:picMkLst>
        </pc:picChg>
      </pc:sldChg>
      <pc:sldChg chg="addSp delSp modSp mod">
        <pc:chgData name="Samira Golderer" userId="bad2ed47-3018-4ec6-b1f1-115ca7e04392" providerId="ADAL" clId="{9D4F02F8-8954-41F8-B83B-32DDF040AB9C}" dt="2023-02-13T14:41:30.134" v="41"/>
        <pc:sldMkLst>
          <pc:docMk/>
          <pc:sldMk cId="2016319314" sldId="276"/>
        </pc:sldMkLst>
        <pc:picChg chg="add del mod">
          <ac:chgData name="Samira Golderer" userId="bad2ed47-3018-4ec6-b1f1-115ca7e04392" providerId="ADAL" clId="{9D4F02F8-8954-41F8-B83B-32DDF040AB9C}" dt="2023-02-13T14:41:30.134" v="41"/>
          <ac:picMkLst>
            <pc:docMk/>
            <pc:sldMk cId="2016319314" sldId="276"/>
            <ac:picMk id="3" creationId="{442CCBE7-F552-39D6-1142-274ADB5A5102}"/>
          </ac:picMkLst>
        </pc:picChg>
      </pc:sldChg>
      <pc:sldChg chg="modSp mod">
        <pc:chgData name="Samira Golderer" userId="bad2ed47-3018-4ec6-b1f1-115ca7e04392" providerId="ADAL" clId="{9D4F02F8-8954-41F8-B83B-32DDF040AB9C}" dt="2023-02-13T16:55:47.870" v="174" actId="1076"/>
        <pc:sldMkLst>
          <pc:docMk/>
          <pc:sldMk cId="3087950632" sldId="279"/>
        </pc:sldMkLst>
        <pc:spChg chg="mod">
          <ac:chgData name="Samira Golderer" userId="bad2ed47-3018-4ec6-b1f1-115ca7e04392" providerId="ADAL" clId="{9D4F02F8-8954-41F8-B83B-32DDF040AB9C}" dt="2023-02-13T16:55:47.870" v="174" actId="1076"/>
          <ac:spMkLst>
            <pc:docMk/>
            <pc:sldMk cId="3087950632" sldId="279"/>
            <ac:spMk id="6" creationId="{09E58163-7C53-A0C1-3886-CDA7B96A39DB}"/>
          </ac:spMkLst>
        </pc:spChg>
        <pc:picChg chg="mod">
          <ac:chgData name="Samira Golderer" userId="bad2ed47-3018-4ec6-b1f1-115ca7e04392" providerId="ADAL" clId="{9D4F02F8-8954-41F8-B83B-32DDF040AB9C}" dt="2023-02-13T16:54:50.300" v="154" actId="1076"/>
          <ac:picMkLst>
            <pc:docMk/>
            <pc:sldMk cId="3087950632" sldId="279"/>
            <ac:picMk id="5" creationId="{BEA2F5FA-15E3-5D4D-0FD4-4C78DB8009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7AF57-563B-413C-AEE5-36BF0AFBDC49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2C2A8-D9B8-4237-9922-03E5753C2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5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gibt es bei jeder Folie Hinweise zur Durchführung!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40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Förderung des Vereinsleben, z.B. Fasnet, Musik, Sport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41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Staat ist in Deutschland in drei Ebenen aufgeteilt: Bund, Länder und Kommunen. </a:t>
            </a:r>
          </a:p>
          <a:p>
            <a:r>
              <a:rPr lang="de-DE" dirty="0"/>
              <a:t>(Denkbar ist es, zu jeder Ebene das Foto von </a:t>
            </a:r>
            <a:r>
              <a:rPr lang="de-DE" dirty="0" err="1"/>
              <a:t>Kanzler:in</a:t>
            </a:r>
            <a:r>
              <a:rPr lang="de-DE" dirty="0"/>
              <a:t>, </a:t>
            </a:r>
            <a:r>
              <a:rPr lang="de-DE" dirty="0" err="1"/>
              <a:t>Ministerpräsident:in</a:t>
            </a:r>
            <a:r>
              <a:rPr lang="de-DE" dirty="0"/>
              <a:t>, </a:t>
            </a:r>
            <a:r>
              <a:rPr lang="de-DE" dirty="0" err="1"/>
              <a:t>Bürgermeister:in</a:t>
            </a:r>
            <a:r>
              <a:rPr lang="de-DE" dirty="0"/>
              <a:t> und ggf. Landrat/Landrätin einzufügen. Die weiteren Infos hier dienen vor allem als Hintergrund und sind in Workshop 04 ausführlich behandelt). </a:t>
            </a:r>
          </a:p>
          <a:p>
            <a:endParaRPr lang="de-DE" dirty="0"/>
          </a:p>
          <a:p>
            <a:r>
              <a:rPr lang="de-DE" b="1" dirty="0"/>
              <a:t>Bund</a:t>
            </a:r>
          </a:p>
          <a:p>
            <a:r>
              <a:rPr lang="de-DE" dirty="0"/>
              <a:t>Alle Wahlberechtigten in Deutschland wählen den Deutschen Bundestag. Dieser wählt die Bundesregierung. Die stärkste Partei in der Bundesregierung stellt den Kanzler / die Kanzlerin. </a:t>
            </a:r>
          </a:p>
          <a:p>
            <a:r>
              <a:rPr lang="de-DE" dirty="0"/>
              <a:t>Die Bundestagswahlen finden alle vier Jahre statt. Bei der Bundestagswahl dürfen alle Deutschen mit 18 oder mehr Jahren wählen.</a:t>
            </a:r>
          </a:p>
          <a:p>
            <a:r>
              <a:rPr lang="de-DE" dirty="0"/>
              <a:t>Typische Aufgaben sind z.B. Soziale Sicherung, Verteidigung, Forschung </a:t>
            </a:r>
          </a:p>
          <a:p>
            <a:endParaRPr lang="de-DE" dirty="0"/>
          </a:p>
          <a:p>
            <a:r>
              <a:rPr lang="de-DE" b="1" dirty="0"/>
              <a:t>Länder</a:t>
            </a:r>
          </a:p>
          <a:p>
            <a:r>
              <a:rPr lang="de-DE" dirty="0"/>
              <a:t>Alle Wahlberechtigten in den Bundesländern wählen den jeweiligen Landtag. Dieser wählt die Landesregierung. Die stärkste Partei in der Landesregierung stellt den Ministerpräsidenten / die Ministerpräsidentin. </a:t>
            </a:r>
          </a:p>
          <a:p>
            <a:r>
              <a:rPr lang="de-DE" dirty="0"/>
              <a:t>Die Landtagswahlen finden alle fünf Jahre statt. Bei der Landtagswahl Baden-Württemberg dürfen alle Deutschen mit 18 oder mehr Jahren wählen, sofern sie seit mindestens 3 Monaten mit Erstwohnsitz gemeldet sind.</a:t>
            </a:r>
          </a:p>
          <a:p>
            <a:r>
              <a:rPr lang="de-DE" dirty="0"/>
              <a:t>Typische Aufgaben sind z.B. Bildung, Kultur, Landespolizei</a:t>
            </a:r>
          </a:p>
          <a:p>
            <a:endParaRPr lang="de-DE" b="1" dirty="0"/>
          </a:p>
          <a:p>
            <a:r>
              <a:rPr lang="de-DE" b="1" dirty="0"/>
              <a:t>Kommunen</a:t>
            </a:r>
          </a:p>
          <a:p>
            <a:r>
              <a:rPr lang="de-DE" dirty="0"/>
              <a:t>Viele sprechen auch von der kommunalen Ebene, weil Kommune ein Sammelbegriff ist. Gemeint sind </a:t>
            </a:r>
          </a:p>
          <a:p>
            <a:pPr marL="171450" indent="-171450">
              <a:buFontTx/>
              <a:buChar char="-"/>
            </a:pPr>
            <a:r>
              <a:rPr lang="de-DE" dirty="0"/>
              <a:t>Städte und Gemeinden</a:t>
            </a:r>
          </a:p>
          <a:p>
            <a:pPr marL="171450" indent="-171450">
              <a:buFontTx/>
              <a:buChar char="-"/>
            </a:pPr>
            <a:r>
              <a:rPr lang="de-DE" dirty="0"/>
              <a:t>Landkreise</a:t>
            </a:r>
          </a:p>
          <a:p>
            <a:pPr marL="171450" indent="-171450">
              <a:buFontTx/>
              <a:buChar char="-"/>
            </a:pPr>
            <a:r>
              <a:rPr lang="de-DE" dirty="0"/>
              <a:t>Kreisfreie Städte</a:t>
            </a:r>
          </a:p>
          <a:p>
            <a:pPr marL="0" indent="0">
              <a:buFontTx/>
              <a:buNone/>
            </a:pPr>
            <a:r>
              <a:rPr lang="de-DE" dirty="0"/>
              <a:t>Du wohnst also entweder in einer Gemeinde oder Stadt, die wiederum einem Kreis angehört. Dann kannst du den Gemeinde/Stadtrat und den Kreistag wählen. </a:t>
            </a:r>
          </a:p>
          <a:p>
            <a:pPr marL="0" indent="0">
              <a:buFontTx/>
              <a:buNone/>
            </a:pPr>
            <a:r>
              <a:rPr lang="de-DE" dirty="0"/>
              <a:t>Oder du wohnst in einer kreisfreien Stadt. Das bedeutet, dass diese sowohl Gemeinde als auch Kreis sind. Der Rat entscheidet dann über beide Kompetenzbereiche. </a:t>
            </a:r>
          </a:p>
          <a:p>
            <a:pPr marL="0" indent="0">
              <a:buFontTx/>
              <a:buNone/>
            </a:pPr>
            <a:r>
              <a:rPr lang="de-DE" dirty="0"/>
              <a:t>Zusätzlich darfst du auf kommunaler Ebene auch </a:t>
            </a:r>
            <a:r>
              <a:rPr lang="de-DE" dirty="0" err="1"/>
              <a:t>Bürgermeister:innen</a:t>
            </a:r>
            <a:r>
              <a:rPr lang="de-DE" dirty="0"/>
              <a:t> wählen.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Bei Kommunal- und Bürgermeisterwahlen dürfen alle </a:t>
            </a:r>
            <a:r>
              <a:rPr lang="de-DE" dirty="0" err="1"/>
              <a:t>Einwohner:innen</a:t>
            </a:r>
            <a:r>
              <a:rPr lang="de-DE" dirty="0"/>
              <a:t> mit 16 oder mehr Jahren wählen, wenn sie seit mindestens 3 Monaten mit Erstwohnsitz gemeldet sind und die deutsche Staatsangehörigkeit oder die eines EU-Mitgliedslandes innehaben. </a:t>
            </a:r>
            <a:r>
              <a:rPr lang="de-DE" dirty="0" err="1"/>
              <a:t>Bürgermeister:innen</a:t>
            </a:r>
            <a:r>
              <a:rPr lang="de-DE" dirty="0"/>
              <a:t> werden auf 8 Jahre gewählt. Gemeinde- und Kreisräte werden auf 5 Jahre gewählt. Die nächsten Kommunalwahlen in Baden-Württemberg finden zentral im Mai 2024 statt. 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Typische Aufgaben sind z.B. Müllabfuhr, Wasser- und Energieversorgung, Straßenreinigung, Infrastruktur vor Ort (Straßen, Schulen), Unterstützung von Vereinen.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12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Zusätzliches Material zu Kommunalwahlen ist auf der Infoseite der Landeszentrale für Politische Bildung abrufbar und auch als Druckversion bestellbar: www.kommunalwahl-bw.de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33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direkt gewählten (Ober-)</a:t>
            </a:r>
            <a:r>
              <a:rPr lang="de-DE" dirty="0" err="1"/>
              <a:t>Bürgermeister:innen</a:t>
            </a:r>
            <a:r>
              <a:rPr lang="de-DE" dirty="0"/>
              <a:t> in Baden-Württemberg sind sowohl Vorsitzende des Gemeinderats als auch </a:t>
            </a:r>
            <a:r>
              <a:rPr lang="de-DE" dirty="0" err="1"/>
              <a:t>Chef:innen</a:t>
            </a:r>
            <a:r>
              <a:rPr lang="de-DE" dirty="0"/>
              <a:t> der Verwaltung. </a:t>
            </a:r>
          </a:p>
          <a:p>
            <a:r>
              <a:rPr lang="de-DE" dirty="0"/>
              <a:t>Daumenregel: Die Verwaltung entscheidet trifft Alltagsentscheidungen, der Gemeinderat setzt die Leitlinien für die Verwaltung.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08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Nahezu alle Gemeinden stellen auf ihrer Website ein Organigramm zur Verfügung, in dem die Arbeitsbereiche und Ansprechpersonen übersichtlich dargestellt sind.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419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Das kommt ganz darauf an, wo du wohnst: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Gemeinden werden Gemeinderäte gewählt, in Städten Stadträte.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Gemeinden mit angehörigen Ortschaften, werden zusätzlich Ortschaftsräte gewählt, die über die Belange der Ortschaften entscheiden.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Alle kreisangehörigen Gemeinden wählen auch einen Kreistag. In kreisfreien Städten übernimmt der Stadtrat auch die Aufgaben des Kreistags.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Stuttgart wird zusätzlich die Regionalversammlung gewählt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338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nächsten Kommunalwahlen in Baden-Württemberg finden zentral im Mai 2024 statt.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696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503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889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89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Fotos kommunaler Aufgaben mit freundlicher Genehmigung von </a:t>
            </a:r>
            <a:r>
              <a:rPr lang="de-DE" dirty="0" err="1"/>
              <a:t>pixaby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03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Foto Rathaus: </a:t>
            </a:r>
            <a:r>
              <a:rPr lang="de-DE" dirty="0"/>
              <a:t>Wer war schon einmal in diesem Gebäude? Was hast du dort erledigt?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Foto </a:t>
            </a:r>
            <a:r>
              <a:rPr lang="de-DE" b="1" dirty="0" err="1"/>
              <a:t>Bürgermeister:in</a:t>
            </a:r>
            <a:r>
              <a:rPr lang="de-DE" b="1" dirty="0"/>
              <a:t>: </a:t>
            </a:r>
            <a:r>
              <a:rPr lang="de-DE" dirty="0"/>
              <a:t>Wer kennt diese Person? Was macht sie im Rathaus? Wer arbeitet sonst dort?</a:t>
            </a:r>
          </a:p>
          <a:p>
            <a:endParaRPr lang="de-DE" dirty="0"/>
          </a:p>
          <a:p>
            <a:r>
              <a:rPr lang="de-DE" dirty="0"/>
              <a:t>(Alternativ auch per Ausdruck möglich)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16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Schwimmbad und Spielplätze </a:t>
            </a:r>
          </a:p>
          <a:p>
            <a:r>
              <a:rPr lang="de-DE" dirty="0"/>
              <a:t>–&gt; Freizeitmöglichkeiten für Kinder und Jugendliche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96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Straßen im Ort, auch Fahrradwege</a:t>
            </a:r>
          </a:p>
          <a:p>
            <a:r>
              <a:rPr lang="de-DE" dirty="0"/>
              <a:t>Bebauungspläne: Wo ist der Fokus auf Wohnen? Wo ist der Fokus auf Arbeiten (Gewerbe)?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028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Wasserversorgung</a:t>
            </a:r>
          </a:p>
          <a:p>
            <a:r>
              <a:rPr lang="de-DE" dirty="0"/>
              <a:t>Müllabfuhr</a:t>
            </a:r>
          </a:p>
          <a:p>
            <a:r>
              <a:rPr lang="de-DE" dirty="0"/>
              <a:t>Bus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97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Kindertagesstätten / Kindergärten und Schulgebäude (für die Lehrkräfte ist das Land Baden-Württemberg verantwortlich)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83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Feuerwehr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2C2A8-D9B8-4237-9922-03E5753C209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42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6D6E0-F17F-D4D2-7F5F-554AF718C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53B547-CE9D-4949-F3E3-610871002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0A146F-8F6A-FB7B-CA54-08088D41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7D4192-7E3D-DB3D-8AE8-5985BFD6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598E3E-59BD-002D-3713-75D78A3A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4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BBE26-ED78-11D6-68DD-3C068E65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9C87F1-E2DE-E3D7-AA94-60D49D0DD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EC7753-8F77-7B8A-70AB-93A4A8F8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FE38DA-558B-5BEF-6A45-963CCE15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56D9C5-8A09-A030-720C-4D1567FD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6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6A6086-7530-7126-6ACA-CF21250AD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9D8D69-A559-8646-CECE-D008F7CC7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4A181-93CB-18A0-0F6C-03445E7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579AE-1ADC-F3C6-CE3E-704A1934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D4365A-5205-85D1-7B94-EC3B924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9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8CE45-D3BE-2A76-E52E-C69BB0C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642C3-993E-808C-D1C2-ADDEC23FE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386DB6-28A3-C19A-2843-0AD8F73A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2ADC44-57C2-ECE2-CE43-FDCB1BFE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B3E34C-74D2-BE7E-E1A2-1ED63EC6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29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11E57-1A3F-3640-5F9E-A8B9D9D2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F8790B-D367-73CA-C3C8-80C09A57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164D73-DB25-5445-ABA2-C4AC9BF6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0EEC9-5DFB-F6A6-EE78-A8FB637D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36AB7E-0EEE-A578-15F2-8800923D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4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318EA-ABBD-4E73-7E89-15F609FB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45A9D4-DB5B-510C-8970-BEEFC9D84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8070BF-7B61-F5E8-A078-444F0990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E28EFE-EE0E-9F42-5252-8D0BF0D2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ABD279-AEA8-7556-44C6-A6A84559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F63FA0-B219-DDF5-E599-25322E53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34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AA08F-4861-2B35-F7C4-4341475A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0C97C7-DEF4-81D8-4137-0C52BB85F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47E8C9-47A0-D50A-62B1-8BD48A4BF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2A508E-328E-B567-CC29-9BA49CA81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32C5BD-A1FB-B329-5C33-711A5C8D4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8D74F9-1F9D-A891-6158-AF1CB8FB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7F19C7-B8B0-B56B-CA0F-F4B77C7B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1C7A0FA-68CE-8DA4-C821-FFEE8778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96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3F34B-3E11-5696-B274-BFEC5B65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744FE4-D17A-1EC2-9FAD-03877B5B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193ED-BBEE-29D5-8635-4D0D268D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490700-AB64-D70D-5562-15E66B46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05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3170D-22CC-33C6-4C2F-84E461D4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1049D0-CEF6-4758-2245-A0231F0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452C07-6588-C4F6-2B1C-4D7ECEEF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2EA2-8303-AB44-6593-7E898E39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B48DD3-7D9D-A4DE-9DB0-83B0E13B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E36013-F139-624A-B8F4-E5B25247C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BB337A-3FAA-C842-3B5D-DEF86E2A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8B599F-A0BB-25C2-02F7-B5E0E95C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A27ACE-821A-ED3F-5EE2-222105F7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88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F95AA-F412-D2EE-BC51-371CF32D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47DA27-CC9A-04C6-24CC-23F61566F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04B16C-8799-72DD-6F7E-ED5A3B55D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E107AF-D606-AFFC-C356-E3D11492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2D6FA0-948E-3713-99E5-51BF4BFE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99A205-B14D-6C3A-CDD3-15C3575D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0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FFA9E7D-D798-7F78-20B3-A9A2B522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93B395-6975-483F-882E-1C0B4FDF0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167087-A2B0-9F8C-FA0A-CFECFA767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D2EC-EAA9-4561-BB5B-EA0BC41E36F4}" type="datetimeFigureOut">
              <a:rPr lang="de-DE" smtClean="0"/>
              <a:t>10.07.2023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8EEABA-2D2C-3AF2-466A-4D3A90A5C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6E399E-FC34-921C-395B-A9BDE90B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C279-A40F-4F12-8A5D-65FFE77D98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67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03BD2C-4902-9EEF-3401-8F9AEC739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82931A5-3877-864C-B963-7C84E898B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3020">
            <a:off x="-513896" y="-465616"/>
            <a:ext cx="6256815" cy="54315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71B8FD5-5F00-D83D-EB74-7C6C6BD7B8F9}"/>
              </a:ext>
            </a:extLst>
          </p:cNvPr>
          <p:cNvSpPr/>
          <p:nvPr/>
        </p:nvSpPr>
        <p:spPr>
          <a:xfrm rot="21145940">
            <a:off x="228683" y="2892060"/>
            <a:ext cx="5227090" cy="3658963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68E395-805E-BA93-0B82-725B64FCEFB8}"/>
              </a:ext>
            </a:extLst>
          </p:cNvPr>
          <p:cNvSpPr/>
          <p:nvPr/>
        </p:nvSpPr>
        <p:spPr>
          <a:xfrm rot="21380753">
            <a:off x="276702" y="2892061"/>
            <a:ext cx="5227090" cy="3658963"/>
          </a:xfrm>
          <a:prstGeom prst="ellipse">
            <a:avLst/>
          </a:prstGeom>
          <a:blipFill>
            <a:blip r:embed="rId4"/>
            <a:stretch>
              <a:fillRect l="-14395" t="-7557" r="-1999" b="-15429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E1E90C-0522-EC77-AD12-A9F7CFC74621}"/>
              </a:ext>
            </a:extLst>
          </p:cNvPr>
          <p:cNvSpPr/>
          <p:nvPr/>
        </p:nvSpPr>
        <p:spPr>
          <a:xfrm rot="20977599">
            <a:off x="3526845" y="420667"/>
            <a:ext cx="5227090" cy="3658963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5E2F38-31A5-2421-2FD1-7F4C766261D7}"/>
              </a:ext>
            </a:extLst>
          </p:cNvPr>
          <p:cNvSpPr/>
          <p:nvPr/>
        </p:nvSpPr>
        <p:spPr>
          <a:xfrm rot="21212412">
            <a:off x="3536318" y="420668"/>
            <a:ext cx="5227090" cy="3658963"/>
          </a:xfrm>
          <a:prstGeom prst="ellipse">
            <a:avLst/>
          </a:prstGeom>
          <a:blipFill>
            <a:blip r:embed="rId5"/>
            <a:stretch>
              <a:fillRect l="-14395" t="-15429" r="-1999" b="-7557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F1C131-0B49-8917-2003-6596B5596D0D}"/>
              </a:ext>
            </a:extLst>
          </p:cNvPr>
          <p:cNvSpPr/>
          <p:nvPr/>
        </p:nvSpPr>
        <p:spPr>
          <a:xfrm rot="20668013">
            <a:off x="6658919" y="2786987"/>
            <a:ext cx="5227090" cy="3658963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4F3676-B77C-EEB2-0011-BB30E42E5D26}"/>
              </a:ext>
            </a:extLst>
          </p:cNvPr>
          <p:cNvSpPr/>
          <p:nvPr/>
        </p:nvSpPr>
        <p:spPr>
          <a:xfrm rot="20902826">
            <a:off x="6668392" y="2786988"/>
            <a:ext cx="5227090" cy="3658963"/>
          </a:xfrm>
          <a:prstGeom prst="ellipse">
            <a:avLst/>
          </a:prstGeom>
          <a:blipFill>
            <a:blip r:embed="rId6"/>
            <a:stretch>
              <a:fillRect l="-6820" t="-11002" r="-6820" b="-3129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31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F6FB28C-D40F-653E-95F0-418CD3012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7115">
            <a:off x="2535139" y="762957"/>
            <a:ext cx="7049022" cy="61192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358D25-82B9-C44E-3557-B19D2E6B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POLITIK UND VERWALTUNG IN DEUTSCHLAND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CE2A6A-0A02-C737-639A-C92DFF824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8" y="1141523"/>
            <a:ext cx="10162627" cy="5716477"/>
          </a:xfrm>
          <a:prstGeom prst="rect">
            <a:avLst/>
          </a:prstGeom>
        </p:spPr>
      </p:pic>
      <p:pic>
        <p:nvPicPr>
          <p:cNvPr id="10" name="Grafik 9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1CB24179-F963-BF96-C660-B6C21CD4B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068" y="2753490"/>
            <a:ext cx="1712210" cy="1435100"/>
          </a:xfrm>
          <a:prstGeom prst="rect">
            <a:avLst/>
          </a:prstGeom>
        </p:spPr>
      </p:pic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092116C1-1341-9468-C3AA-75AE4A1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33" y="3075468"/>
            <a:ext cx="20574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4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CFB53F8-B5BC-F38C-EE83-C56193DE8431}"/>
              </a:ext>
            </a:extLst>
          </p:cNvPr>
          <p:cNvSpPr txBox="1">
            <a:spLocks/>
          </p:cNvSpPr>
          <p:nvPr/>
        </p:nvSpPr>
        <p:spPr>
          <a:xfrm>
            <a:off x="831850" y="1837533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000" dirty="0">
                <a:latin typeface="Fira Sans Medium" panose="020B0503050000020004" pitchFamily="34" charset="0"/>
              </a:rPr>
              <a:t>KOMMUNE MITGESTALTEN : AKTEURE UND ENTSCHEIDUNGEN VOR 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48C995-1567-F066-D1B8-0B8CEB110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1280">
            <a:off x="7604403" y="-2273126"/>
            <a:ext cx="7049022" cy="61192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6E9C0D1-A16C-34DA-BB39-092F4E8C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088231"/>
            <a:ext cx="3594100" cy="1079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AB870ED-3ED2-1B86-F6A1-59CE392FE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88" y="3441700"/>
            <a:ext cx="4318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7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806DC26-7572-2AF4-C898-97500F18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3020">
            <a:off x="-4523584" y="3777110"/>
            <a:ext cx="6256815" cy="54315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3DBFCE-D8DA-688A-9F22-E7989016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ZENTRALE AKTEURE IN MEINER GEMEINDE</a:t>
            </a:r>
          </a:p>
        </p:txBody>
      </p:sp>
      <p:sp>
        <p:nvSpPr>
          <p:cNvPr id="7" name="Pfeil nach oben 7">
            <a:extLst>
              <a:ext uri="{FF2B5EF4-FFF2-40B4-BE49-F238E27FC236}">
                <a16:creationId xmlns:a16="http://schemas.microsoft.com/office/drawing/2014/main" id="{E9DDAD71-40C7-F266-BDF0-8E91D8E7C82C}"/>
              </a:ext>
            </a:extLst>
          </p:cNvPr>
          <p:cNvSpPr/>
          <p:nvPr/>
        </p:nvSpPr>
        <p:spPr>
          <a:xfrm rot="5400000">
            <a:off x="4453806" y="1415300"/>
            <a:ext cx="898238" cy="1584176"/>
          </a:xfrm>
          <a:prstGeom prst="upArrow">
            <a:avLst>
              <a:gd name="adj1" fmla="val 46693"/>
              <a:gd name="adj2" fmla="val 50000"/>
            </a:avLst>
          </a:prstGeom>
          <a:solidFill>
            <a:srgbClr val="29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pc="-150" dirty="0">
                <a:solidFill>
                  <a:schemeClr val="bg1"/>
                </a:solidFill>
                <a:latin typeface="Fira Sans Medium" panose="020B0503050000020004" pitchFamily="34" charset="0"/>
              </a:rPr>
              <a:t>W A H L</a:t>
            </a:r>
          </a:p>
        </p:txBody>
      </p:sp>
      <p:sp>
        <p:nvSpPr>
          <p:cNvPr id="9" name="Pfeil nach oben 7">
            <a:extLst>
              <a:ext uri="{FF2B5EF4-FFF2-40B4-BE49-F238E27FC236}">
                <a16:creationId xmlns:a16="http://schemas.microsoft.com/office/drawing/2014/main" id="{7CF52F2A-207D-2797-2873-FCA7B30EBE2B}"/>
              </a:ext>
            </a:extLst>
          </p:cNvPr>
          <p:cNvSpPr/>
          <p:nvPr/>
        </p:nvSpPr>
        <p:spPr>
          <a:xfrm rot="5400000">
            <a:off x="4453806" y="3196300"/>
            <a:ext cx="898238" cy="1584176"/>
          </a:xfrm>
          <a:prstGeom prst="upArrow">
            <a:avLst>
              <a:gd name="adj1" fmla="val 46693"/>
              <a:gd name="adj2" fmla="val 50000"/>
            </a:avLst>
          </a:prstGeom>
          <a:solidFill>
            <a:srgbClr val="29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pc="-150" dirty="0">
                <a:solidFill>
                  <a:schemeClr val="bg1"/>
                </a:solidFill>
                <a:latin typeface="Fira Sans Medium" panose="020B0503050000020004" pitchFamily="34" charset="0"/>
              </a:rPr>
              <a:t>W A H L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238B15A-B355-100D-3EF5-A1C27FC4C4BB}"/>
              </a:ext>
            </a:extLst>
          </p:cNvPr>
          <p:cNvCxnSpPr/>
          <p:nvPr/>
        </p:nvCxnSpPr>
        <p:spPr>
          <a:xfrm>
            <a:off x="8059267" y="2747664"/>
            <a:ext cx="0" cy="639948"/>
          </a:xfrm>
          <a:prstGeom prst="line">
            <a:avLst/>
          </a:prstGeom>
          <a:ln w="101600">
            <a:solidFill>
              <a:srgbClr val="29A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13EA093-71DA-E59A-5F3A-3DAFC55ECC01}"/>
              </a:ext>
            </a:extLst>
          </p:cNvPr>
          <p:cNvCxnSpPr/>
          <p:nvPr/>
        </p:nvCxnSpPr>
        <p:spPr>
          <a:xfrm>
            <a:off x="8059267" y="4569106"/>
            <a:ext cx="0" cy="639948"/>
          </a:xfrm>
          <a:prstGeom prst="line">
            <a:avLst/>
          </a:prstGeom>
          <a:ln w="101600">
            <a:solidFill>
              <a:srgbClr val="29A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7F16084-985D-8D21-6C4E-8B9660A167D5}"/>
              </a:ext>
            </a:extLst>
          </p:cNvPr>
          <p:cNvSpPr txBox="1"/>
          <p:nvPr/>
        </p:nvSpPr>
        <p:spPr>
          <a:xfrm>
            <a:off x="931637" y="1566170"/>
            <a:ext cx="2825700" cy="4845421"/>
          </a:xfrm>
          <a:prstGeom prst="rect">
            <a:avLst/>
          </a:prstGeom>
          <a:solidFill>
            <a:srgbClr val="00A3DB"/>
          </a:solidFill>
          <a:ln w="95250">
            <a:noFill/>
          </a:ln>
        </p:spPr>
        <p:txBody>
          <a:bodyPr wrap="square" lIns="360000" tIns="540000" rIns="360000" bIns="540000" rtlCol="0">
            <a:spAutoFit/>
          </a:bodyPr>
          <a:lstStyle/>
          <a:p>
            <a:endParaRPr lang="de-DE" sz="2800" b="1" dirty="0"/>
          </a:p>
          <a:p>
            <a:endParaRPr lang="de-DE" sz="2800" b="1" dirty="0"/>
          </a:p>
          <a:p>
            <a:endParaRPr lang="de-DE" sz="2800" b="1" dirty="0"/>
          </a:p>
          <a:p>
            <a:r>
              <a:rPr lang="de-DE" sz="2800" dirty="0" err="1">
                <a:solidFill>
                  <a:schemeClr val="bg1"/>
                </a:solidFill>
                <a:latin typeface="Fira Sans Medium" panose="020B0503050000020004" pitchFamily="34" charset="0"/>
              </a:rPr>
              <a:t>Bürger:innen</a:t>
            </a:r>
            <a:r>
              <a:rPr lang="de-DE" sz="2800" dirty="0">
                <a:solidFill>
                  <a:schemeClr val="bg1"/>
                </a:solidFill>
                <a:latin typeface="Fira Sans Medium" panose="020B0503050000020004" pitchFamily="34" charset="0"/>
              </a:rPr>
              <a:t> ab 16 Jahren</a:t>
            </a:r>
          </a:p>
          <a:p>
            <a:endParaRPr lang="de-DE" sz="2800" b="1" dirty="0"/>
          </a:p>
          <a:p>
            <a:endParaRPr lang="de-DE" sz="2800" b="1" dirty="0"/>
          </a:p>
          <a:p>
            <a:r>
              <a:rPr lang="de-DE" sz="2400" b="1" dirty="0"/>
              <a:t> </a:t>
            </a:r>
          </a:p>
          <a:p>
            <a:r>
              <a:rPr lang="de-DE" sz="2400" b="1" dirty="0"/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C7A92C0-187B-4911-3891-7A16C900F29A}"/>
              </a:ext>
            </a:extLst>
          </p:cNvPr>
          <p:cNvSpPr txBox="1"/>
          <p:nvPr/>
        </p:nvSpPr>
        <p:spPr>
          <a:xfrm>
            <a:off x="5905078" y="1566170"/>
            <a:ext cx="4506087" cy="1157918"/>
          </a:xfrm>
          <a:prstGeom prst="rect">
            <a:avLst/>
          </a:prstGeom>
          <a:solidFill>
            <a:srgbClr val="FCD01F"/>
          </a:solidFill>
          <a:ln w="95250">
            <a:noFill/>
          </a:ln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de-DE" sz="2800" dirty="0">
                <a:latin typeface="Fira Sans Medium" panose="020B0503050000020004" pitchFamily="34" charset="0"/>
              </a:rPr>
              <a:t>Gemeinderat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FF7E00A-DAF0-264B-CACE-00AE45781E4A}"/>
              </a:ext>
            </a:extLst>
          </p:cNvPr>
          <p:cNvSpPr txBox="1"/>
          <p:nvPr/>
        </p:nvSpPr>
        <p:spPr>
          <a:xfrm>
            <a:off x="5877378" y="3195434"/>
            <a:ext cx="4561485" cy="1588806"/>
          </a:xfrm>
          <a:prstGeom prst="rect">
            <a:avLst/>
          </a:prstGeom>
          <a:solidFill>
            <a:srgbClr val="EEA12D"/>
          </a:solidFill>
          <a:ln w="95250">
            <a:noFill/>
          </a:ln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Fira Sans Medium" panose="020B0503050000020004" pitchFamily="34" charset="0"/>
              </a:rPr>
              <a:t>(Ober-) </a:t>
            </a:r>
            <a:r>
              <a:rPr lang="de-DE" sz="2800" dirty="0" err="1">
                <a:solidFill>
                  <a:schemeClr val="bg1"/>
                </a:solidFill>
                <a:latin typeface="Fira Sans Medium" panose="020B0503050000020004" pitchFamily="34" charset="0"/>
              </a:rPr>
              <a:t>Bürgermeister:in</a:t>
            </a:r>
            <a:endParaRPr lang="de-DE" sz="2800" dirty="0">
              <a:solidFill>
                <a:schemeClr val="bg1"/>
              </a:solidFill>
              <a:latin typeface="Fira Sans Medium" panose="020B05030500000200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FC8B4B-7ECB-C7A0-3F69-0311F420303F}"/>
              </a:ext>
            </a:extLst>
          </p:cNvPr>
          <p:cNvSpPr txBox="1"/>
          <p:nvPr/>
        </p:nvSpPr>
        <p:spPr>
          <a:xfrm>
            <a:off x="5905079" y="5209054"/>
            <a:ext cx="4506086" cy="1157918"/>
          </a:xfrm>
          <a:prstGeom prst="rect">
            <a:avLst/>
          </a:prstGeom>
          <a:solidFill>
            <a:srgbClr val="C00000"/>
          </a:solidFill>
          <a:ln w="95250">
            <a:noFill/>
          </a:ln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Fira Sans Medium" panose="020B0503050000020004" pitchFamily="34" charset="0"/>
              </a:rPr>
              <a:t>Verwaltung</a:t>
            </a:r>
          </a:p>
        </p:txBody>
      </p:sp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FDAE73-BC75-C05A-CD6A-4DF6DCF41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44" y="4911933"/>
            <a:ext cx="11938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9C3EE-26C5-2F5F-93ED-25B30D4B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DIE VERWALTUNG MEINER GEMEINDE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8F2FCD-6B56-A49B-1DD1-BD12AEAF7489}"/>
              </a:ext>
            </a:extLst>
          </p:cNvPr>
          <p:cNvSpPr txBox="1"/>
          <p:nvPr/>
        </p:nvSpPr>
        <p:spPr>
          <a:xfrm>
            <a:off x="588579" y="1690688"/>
            <a:ext cx="10998773" cy="4562606"/>
          </a:xfrm>
          <a:prstGeom prst="rect">
            <a:avLst/>
          </a:prstGeom>
          <a:noFill/>
          <a:ln w="190500">
            <a:noFill/>
          </a:ln>
        </p:spPr>
        <p:txBody>
          <a:bodyPr wrap="square" lIns="720000" tIns="720000" rIns="720000" bIns="720000" rtlCol="0">
            <a:spAutoFit/>
          </a:bodyPr>
          <a:lstStyle/>
          <a:p>
            <a:endParaRPr lang="de-DE" sz="2800" b="1" dirty="0"/>
          </a:p>
          <a:p>
            <a:endParaRPr lang="de-DE" sz="2800" b="1" dirty="0"/>
          </a:p>
          <a:p>
            <a:pPr algn="ctr"/>
            <a:r>
              <a:rPr lang="de-DE" dirty="0">
                <a:latin typeface="Fira Sans" panose="020B0503050000020004" pitchFamily="34" charset="0"/>
              </a:rPr>
              <a:t>&gt;&gt; Hier Foto </a:t>
            </a:r>
            <a:br>
              <a:rPr lang="de-DE" dirty="0">
                <a:latin typeface="Fira Sans" panose="020B0503050000020004" pitchFamily="34" charset="0"/>
              </a:rPr>
            </a:br>
            <a:r>
              <a:rPr lang="de-DE" dirty="0">
                <a:latin typeface="Fira Sans" panose="020B0503050000020004" pitchFamily="34" charset="0"/>
              </a:rPr>
              <a:t>des Organigramms der Verwaltung</a:t>
            </a:r>
            <a:br>
              <a:rPr lang="de-DE" dirty="0">
                <a:latin typeface="Fira Sans" panose="020B0503050000020004" pitchFamily="34" charset="0"/>
              </a:rPr>
            </a:br>
            <a:r>
              <a:rPr lang="de-DE" dirty="0">
                <a:latin typeface="Fira Sans" panose="020B0503050000020004" pitchFamily="34" charset="0"/>
              </a:rPr>
              <a:t>einfügen &lt;&lt;</a:t>
            </a:r>
          </a:p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endParaRPr lang="de-DE" sz="2800" b="1" dirty="0"/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6415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28427-5C21-4627-584E-E5BB9A18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KOMMUNALWAHLEN 2024 – </a:t>
            </a:r>
            <a:b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</a:br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WER WIRD GEWÄHLT?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38550A-8BDD-4F4F-F9DB-C01E4946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492" y="1954632"/>
            <a:ext cx="9144000" cy="4351338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BD252B"/>
                </a:solidFill>
                <a:latin typeface="Fira Sans Medium" panose="020B0503050000020004" pitchFamily="34" charset="0"/>
              </a:rPr>
              <a:t>Stadt- bzw. Gemeinderat</a:t>
            </a:r>
          </a:p>
          <a:p>
            <a:r>
              <a:rPr lang="de-DE" sz="2400" dirty="0">
                <a:latin typeface="Fira Sans" panose="020B0503050000020004" pitchFamily="34" charset="0"/>
              </a:rPr>
              <a:t>Zusätzlich für Ortschaften: </a:t>
            </a:r>
            <a:r>
              <a:rPr lang="de-DE" sz="2400" dirty="0">
                <a:solidFill>
                  <a:srgbClr val="EEA12D"/>
                </a:solidFill>
                <a:latin typeface="Fira Sans Medium" panose="020B0503050000020004" pitchFamily="34" charset="0"/>
              </a:rPr>
              <a:t>Ortschaftsrat</a:t>
            </a:r>
          </a:p>
          <a:p>
            <a:r>
              <a:rPr lang="de-DE" sz="2400" dirty="0">
                <a:latin typeface="Fira Sans" panose="020B0503050000020004" pitchFamily="34" charset="0"/>
              </a:rPr>
              <a:t>Zusätzlich in allen kreisangehörigen Städten </a:t>
            </a:r>
            <a:br>
              <a:rPr lang="de-DE" sz="2400" dirty="0">
                <a:latin typeface="Fira Sans" panose="020B0503050000020004" pitchFamily="34" charset="0"/>
              </a:rPr>
            </a:br>
            <a:r>
              <a:rPr lang="de-DE" sz="2400" dirty="0">
                <a:latin typeface="Fira Sans" panose="020B0503050000020004" pitchFamily="34" charset="0"/>
              </a:rPr>
              <a:t>und Gemeinden: </a:t>
            </a:r>
            <a:r>
              <a:rPr lang="de-DE" sz="2400" dirty="0">
                <a:solidFill>
                  <a:srgbClr val="FCD01F"/>
                </a:solidFill>
                <a:latin typeface="Fira Sans Medium" panose="020B0503050000020004" pitchFamily="34" charset="0"/>
              </a:rPr>
              <a:t>Kreistag</a:t>
            </a:r>
          </a:p>
          <a:p>
            <a:r>
              <a:rPr lang="de-DE" sz="2400" dirty="0">
                <a:latin typeface="Fira Sans" panose="020B0503050000020004" pitchFamily="34" charset="0"/>
              </a:rPr>
              <a:t>Zusätzlich im Verband Region Stuttgart: </a:t>
            </a:r>
            <a:br>
              <a:rPr lang="de-DE" sz="2400" dirty="0">
                <a:latin typeface="Fira Sans" panose="020B0503050000020004" pitchFamily="34" charset="0"/>
              </a:rPr>
            </a:br>
            <a:r>
              <a:rPr lang="de-DE" sz="2400" dirty="0">
                <a:solidFill>
                  <a:srgbClr val="00A3DB"/>
                </a:solidFill>
                <a:latin typeface="Fira Sans Medium" panose="020B0503050000020004" pitchFamily="34" charset="0"/>
              </a:rPr>
              <a:t>Regionalversammlung</a:t>
            </a:r>
          </a:p>
          <a:p>
            <a:endParaRPr lang="de-DE" sz="2400" dirty="0">
              <a:latin typeface="Fira Sans" panose="020B0503050000020004" pitchFamily="34" charset="0"/>
            </a:endParaRPr>
          </a:p>
          <a:p>
            <a:r>
              <a:rPr lang="de-DE" sz="2400" dirty="0">
                <a:latin typeface="Fira Sans" panose="020B0503050000020004" pitchFamily="34" charset="0"/>
              </a:rPr>
              <a:t>Außerdem findet parallel die </a:t>
            </a:r>
            <a:br>
              <a:rPr lang="de-DE" sz="2400" dirty="0">
                <a:latin typeface="Fira Sans" panose="020B0503050000020004" pitchFamily="34" charset="0"/>
              </a:rPr>
            </a:br>
            <a:r>
              <a:rPr lang="de-DE" sz="2400" dirty="0">
                <a:solidFill>
                  <a:srgbClr val="29A788"/>
                </a:solidFill>
                <a:latin typeface="Fira Sans Medium" panose="020B0503050000020004" pitchFamily="34" charset="0"/>
              </a:rPr>
              <a:t>Europawahl</a:t>
            </a:r>
            <a:r>
              <a:rPr lang="de-DE" sz="2400" dirty="0">
                <a:latin typeface="Fira Sans" panose="020B0503050000020004" pitchFamily="34" charset="0"/>
              </a:rPr>
              <a:t> statt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86F030A-BF09-8FB5-5A55-59478119BFD3}"/>
              </a:ext>
            </a:extLst>
          </p:cNvPr>
          <p:cNvSpPr/>
          <p:nvPr/>
        </p:nvSpPr>
        <p:spPr>
          <a:xfrm>
            <a:off x="1221036" y="1954632"/>
            <a:ext cx="882235" cy="2853925"/>
          </a:xfrm>
          <a:prstGeom prst="roundRect">
            <a:avLst/>
          </a:prstGeom>
          <a:solidFill>
            <a:srgbClr val="29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AECBF8E-1B7A-4E73-B35E-BB3D0FB91A00}"/>
              </a:ext>
            </a:extLst>
          </p:cNvPr>
          <p:cNvSpPr/>
          <p:nvPr/>
        </p:nvSpPr>
        <p:spPr>
          <a:xfrm>
            <a:off x="1221036" y="5225063"/>
            <a:ext cx="882235" cy="765634"/>
          </a:xfrm>
          <a:prstGeom prst="roundRect">
            <a:avLst/>
          </a:prstGeom>
          <a:solidFill>
            <a:srgbClr val="29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89B80D5F-92D2-824B-7338-C2E46D963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7310" y="5066159"/>
            <a:ext cx="3284447" cy="1651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D948BAB-8F98-7DF0-4622-F7FEE89F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8850">
            <a:off x="8561084" y="-3537790"/>
            <a:ext cx="6256815" cy="54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5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5CCF775-A990-7350-0C2D-2811AFE0426F}"/>
              </a:ext>
            </a:extLst>
          </p:cNvPr>
          <p:cNvSpPr txBox="1">
            <a:spLocks/>
          </p:cNvSpPr>
          <p:nvPr/>
        </p:nvSpPr>
        <p:spPr>
          <a:xfrm>
            <a:off x="641913" y="-1174131"/>
            <a:ext cx="4592240" cy="5672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889000" algn="l"/>
              </a:tabLst>
            </a:pPr>
            <a:r>
              <a:rPr lang="de-DE" sz="30000" b="1" dirty="0">
                <a:solidFill>
                  <a:srgbClr val="FCD01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„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38550A-8BDD-4F4F-F9DB-C01E4946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3886"/>
            <a:ext cx="12191999" cy="3141791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889000" algn="l"/>
              </a:tabLst>
            </a:pPr>
            <a:r>
              <a:rPr lang="de-DE" sz="4000" dirty="0">
                <a:latin typeface="Fira Sans Medium" panose="020B0503050000020004" pitchFamily="34" charset="0"/>
              </a:rPr>
              <a:t>Wählen dürfen bei der Kommunalwahl 2024</a:t>
            </a:r>
          </a:p>
          <a:p>
            <a:pPr marL="0" indent="0" algn="ctr">
              <a:buNone/>
              <a:tabLst>
                <a:tab pos="617538" algn="l"/>
              </a:tabLst>
            </a:pPr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alle </a:t>
            </a:r>
            <a:r>
              <a:rPr lang="de-DE" sz="4000" dirty="0" err="1">
                <a:solidFill>
                  <a:srgbClr val="29A788"/>
                </a:solidFill>
                <a:latin typeface="Fira Sans Medium" panose="020B0503050000020004" pitchFamily="34" charset="0"/>
              </a:rPr>
              <a:t>EU-Bürger:innen</a:t>
            </a:r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 ab 16 Jahren </a:t>
            </a:r>
          </a:p>
          <a:p>
            <a:pPr marL="0" indent="0" algn="ctr">
              <a:buNone/>
              <a:tabLst>
                <a:tab pos="617538" algn="l"/>
              </a:tabLst>
            </a:pPr>
            <a:r>
              <a:rPr lang="de-DE" sz="4000" dirty="0">
                <a:solidFill>
                  <a:srgbClr val="00A3DB"/>
                </a:solidFill>
                <a:latin typeface="Fira Sans Medium" panose="020B0503050000020004" pitchFamily="34" charset="0"/>
              </a:rPr>
              <a:t>mit Erstwohnsitz seit mindestens </a:t>
            </a:r>
          </a:p>
          <a:p>
            <a:pPr marL="0" indent="0" algn="ctr">
              <a:buNone/>
              <a:tabLst>
                <a:tab pos="617538" algn="l"/>
              </a:tabLst>
            </a:pPr>
            <a:r>
              <a:rPr lang="de-DE" sz="4000" dirty="0">
                <a:solidFill>
                  <a:srgbClr val="00A3DB"/>
                </a:solidFill>
                <a:latin typeface="Fira Sans Medium" panose="020B0503050000020004" pitchFamily="34" charset="0"/>
              </a:rPr>
              <a:t>3 Monaten in einer Gemeinde.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6AFA78-24F8-9EE8-1557-B1AB2B39F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2458">
            <a:off x="7248230" y="5682530"/>
            <a:ext cx="6024768" cy="523009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358F12-1364-4B05-F990-6B5B00167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38" y="5607880"/>
            <a:ext cx="4635062" cy="12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28427-5C21-4627-584E-E5BB9A18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KOMMUNALWAHLEN 2024 – 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38550A-8BDD-4F4F-F9DB-C01E4946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4934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Fira Sans" panose="020B0503050000020004" pitchFamily="34" charset="0"/>
              </a:rPr>
              <a:t>Die </a:t>
            </a:r>
            <a:r>
              <a:rPr lang="de-DE" sz="2400" dirty="0">
                <a:latin typeface="Fira Sans Medium" panose="020B0503050000020004" pitchFamily="34" charset="0"/>
              </a:rPr>
              <a:t>Wahlrechtsgrundsätze</a:t>
            </a:r>
            <a:r>
              <a:rPr lang="de-DE" sz="2400" dirty="0">
                <a:latin typeface="Fira Sans" panose="020B0503050000020004" pitchFamily="34" charset="0"/>
              </a:rPr>
              <a:t> sind in Artikel 38 unseres Grundgesetzes geregelt: </a:t>
            </a:r>
          </a:p>
          <a:p>
            <a:r>
              <a:rPr lang="de-DE" sz="2400" dirty="0">
                <a:solidFill>
                  <a:srgbClr val="BD252B"/>
                </a:solidFill>
                <a:latin typeface="Fira Sans Medium" panose="020B0503050000020004" pitchFamily="34" charset="0"/>
              </a:rPr>
              <a:t>Allgemein: </a:t>
            </a:r>
            <a:r>
              <a:rPr lang="de-DE" sz="2400" dirty="0">
                <a:latin typeface="Fira Sans Book" panose="020B0503050000020004" pitchFamily="34" charset="0"/>
              </a:rPr>
              <a:t>Alle </a:t>
            </a:r>
            <a:r>
              <a:rPr lang="de-DE" sz="2400" dirty="0" err="1">
                <a:latin typeface="Fira Sans Book" panose="020B0503050000020004" pitchFamily="34" charset="0"/>
              </a:rPr>
              <a:t>Staatsbürger:innen</a:t>
            </a:r>
            <a:r>
              <a:rPr lang="de-DE" sz="2400" dirty="0">
                <a:latin typeface="Fira Sans Book" panose="020B0503050000020004" pitchFamily="34" charset="0"/>
              </a:rPr>
              <a:t> dürfen wählen, wenn sie das Wahlalter überschritten haben.</a:t>
            </a:r>
          </a:p>
          <a:p>
            <a:r>
              <a:rPr lang="de-DE" sz="2400" dirty="0">
                <a:solidFill>
                  <a:srgbClr val="EEA12D"/>
                </a:solidFill>
                <a:latin typeface="Fira Sans Medium" panose="020B0503050000020004" pitchFamily="34" charset="0"/>
              </a:rPr>
              <a:t>Unmittelbar: </a:t>
            </a:r>
            <a:r>
              <a:rPr lang="de-DE" sz="2400" dirty="0">
                <a:latin typeface="Fira Sans Book" panose="020B0503050000020004" pitchFamily="34" charset="0"/>
              </a:rPr>
              <a:t>Das Wahlergebnis entscheidet direkt über die Sitzverteilung – es gibt kein zwischengeschaltetes Gremium wie etwa Wahlmänner. </a:t>
            </a:r>
          </a:p>
          <a:p>
            <a:r>
              <a:rPr lang="de-DE" sz="2400" dirty="0">
                <a:solidFill>
                  <a:srgbClr val="FCD01F"/>
                </a:solidFill>
                <a:latin typeface="Fira Sans Medium" panose="020B0503050000020004" pitchFamily="34" charset="0"/>
              </a:rPr>
              <a:t>Frei: </a:t>
            </a:r>
            <a:r>
              <a:rPr lang="de-DE" sz="2400" dirty="0">
                <a:latin typeface="Fira Sans Book" panose="020B0503050000020004" pitchFamily="34" charset="0"/>
              </a:rPr>
              <a:t>Du entscheidest selbst, für wen du abstimmst. </a:t>
            </a:r>
          </a:p>
          <a:p>
            <a:r>
              <a:rPr lang="de-DE" sz="2400" dirty="0">
                <a:solidFill>
                  <a:srgbClr val="00A3DB"/>
                </a:solidFill>
                <a:latin typeface="Fira Sans Medium" panose="020B0503050000020004" pitchFamily="34" charset="0"/>
              </a:rPr>
              <a:t>Gleich: </a:t>
            </a:r>
            <a:r>
              <a:rPr lang="de-DE" sz="2400" dirty="0">
                <a:latin typeface="Fira Sans Book" panose="020B0503050000020004" pitchFamily="34" charset="0"/>
              </a:rPr>
              <a:t>Jede gültige Stimme zählt gleich viel. </a:t>
            </a:r>
          </a:p>
          <a:p>
            <a:r>
              <a:rPr lang="de-DE" sz="2400" dirty="0">
                <a:solidFill>
                  <a:srgbClr val="29A788"/>
                </a:solidFill>
                <a:latin typeface="Fira Sans Medium" panose="020B0503050000020004" pitchFamily="34" charset="0"/>
              </a:rPr>
              <a:t>Geheim: </a:t>
            </a:r>
            <a:r>
              <a:rPr lang="de-DE" sz="2400" dirty="0">
                <a:latin typeface="Fira Sans Book" panose="020B0503050000020004" pitchFamily="34" charset="0"/>
              </a:rPr>
              <a:t>Niemand darf wissen, wie du abstimmst – </a:t>
            </a:r>
            <a:br>
              <a:rPr lang="de-DE" sz="2400" dirty="0">
                <a:latin typeface="Fira Sans Book" panose="020B0503050000020004" pitchFamily="34" charset="0"/>
              </a:rPr>
            </a:br>
            <a:r>
              <a:rPr lang="de-DE" sz="2400" dirty="0">
                <a:latin typeface="Fira Sans Book" panose="020B0503050000020004" pitchFamily="34" charset="0"/>
              </a:rPr>
              <a:t>außer du möchtest es verraten.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231B2C-7897-C8B3-13A3-2ED4707A7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124" y="1344706"/>
            <a:ext cx="6156132" cy="4168588"/>
          </a:xfrm>
          <a:prstGeom prst="rect">
            <a:avLst/>
          </a:prstGeom>
        </p:spPr>
      </p:pic>
      <p:pic>
        <p:nvPicPr>
          <p:cNvPr id="6" name="Grafik 5" descr="Ein Bild, das Text, Sitz enthält.&#10;&#10;Automatisch generierte Beschreibung">
            <a:extLst>
              <a:ext uri="{FF2B5EF4-FFF2-40B4-BE49-F238E27FC236}">
                <a16:creationId xmlns:a16="http://schemas.microsoft.com/office/drawing/2014/main" id="{628F595E-370D-5577-12D8-326E20FA4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00" y="4872859"/>
            <a:ext cx="3314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28427-5C21-4627-584E-E5BB9A18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KOMMUNALWAHLEN 2024 – </a:t>
            </a:r>
            <a:b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</a:br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WIE WIRD GEWÄHLT?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231B2C-7897-C8B3-13A3-2ED4707A7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124" y="1344706"/>
            <a:ext cx="6156132" cy="4168588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75EA8BF-401F-209B-BED5-6D18CE075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500"/>
            <a:ext cx="10515600" cy="51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Fira Sans Medium" panose="020B0503050000020004" pitchFamily="34" charset="0"/>
              </a:rPr>
              <a:t>Für jeden Sitz im Rat bekommst du eine Stimme </a:t>
            </a:r>
            <a:r>
              <a:rPr lang="de-DE" sz="2400" dirty="0">
                <a:latin typeface="Fira Sans Book" panose="020B0503050000020004" pitchFamily="34" charset="0"/>
              </a:rPr>
              <a:t>(egal ob es ein Gemeinderat, Stadtrat, Kreistag oder Ortschaftsrat ist). Hat ein Gemeinderat also 20 Sitze, hast du 20 Stimmen. </a:t>
            </a:r>
          </a:p>
          <a:p>
            <a:pPr marL="0" indent="0">
              <a:buNone/>
            </a:pPr>
            <a:r>
              <a:rPr lang="de-DE" sz="2400" dirty="0">
                <a:latin typeface="Fira Sans Book" panose="020B0503050000020004" pitchFamily="34" charset="0"/>
              </a:rPr>
              <a:t>Du darfst bei Kommunalwahlen </a:t>
            </a:r>
            <a:r>
              <a:rPr lang="de-DE" sz="2400" dirty="0">
                <a:latin typeface="Fira Sans Medium" panose="020B0503050000020004" pitchFamily="34" charset="0"/>
              </a:rPr>
              <a:t>einer Person immer bis zu 3 Stimmen geben </a:t>
            </a:r>
            <a:r>
              <a:rPr lang="de-DE" sz="2400" dirty="0">
                <a:solidFill>
                  <a:srgbClr val="29A788"/>
                </a:solidFill>
                <a:latin typeface="Fira Sans Medium" panose="020B0503050000020004" pitchFamily="34" charset="0"/>
              </a:rPr>
              <a:t>(kumulieren) </a:t>
            </a:r>
            <a:r>
              <a:rPr lang="de-DE" sz="2400" dirty="0">
                <a:latin typeface="Fira Sans Book" panose="020B0503050000020004" pitchFamily="34" charset="0"/>
              </a:rPr>
              <a:t>und darfst auch </a:t>
            </a:r>
            <a:r>
              <a:rPr lang="de-DE" sz="2400" dirty="0">
                <a:latin typeface="Fira Sans Medium" panose="020B0503050000020004" pitchFamily="34" charset="0"/>
              </a:rPr>
              <a:t>Personen von verschiedenen Listen deinen Stimme geben</a:t>
            </a:r>
            <a:r>
              <a:rPr lang="de-DE" sz="2400" dirty="0">
                <a:solidFill>
                  <a:srgbClr val="29A788"/>
                </a:solidFill>
                <a:latin typeface="Fira Sans Book" panose="020B0503050000020004" pitchFamily="34" charset="0"/>
              </a:rPr>
              <a:t> </a:t>
            </a:r>
            <a:r>
              <a:rPr lang="de-DE" sz="2400" dirty="0">
                <a:solidFill>
                  <a:srgbClr val="29A788"/>
                </a:solidFill>
                <a:latin typeface="Fira Sans Medium" panose="020B0503050000020004" pitchFamily="34" charset="0"/>
              </a:rPr>
              <a:t>(panaschieren)</a:t>
            </a:r>
            <a:r>
              <a:rPr lang="de-DE" sz="2400" dirty="0">
                <a:latin typeface="Fira Sans Book" panose="020B0503050000020004" pitchFamily="34" charset="0"/>
              </a:rPr>
              <a:t>. Wichtig ist: verteilst du mehr Stimmen, als du zur Verfügung hast, ist der gesamte Stimmzettel ungültig. </a:t>
            </a:r>
          </a:p>
          <a:p>
            <a:pPr marL="0" indent="0">
              <a:buNone/>
            </a:pPr>
            <a:r>
              <a:rPr lang="de-DE" sz="2400" dirty="0">
                <a:latin typeface="Fira Sans Book" panose="020B0503050000020004" pitchFamily="34" charset="0"/>
              </a:rPr>
              <a:t>Für jeden Rat, den du wählen darfst, gibt es einen eigenen Stimmzettel. </a:t>
            </a:r>
            <a:br>
              <a:rPr lang="de-DE" sz="2400" dirty="0">
                <a:latin typeface="Fira Sans Book" panose="020B0503050000020004" pitchFamily="34" charset="0"/>
              </a:rPr>
            </a:br>
            <a:r>
              <a:rPr lang="de-DE" sz="2400" dirty="0">
                <a:latin typeface="Fira Sans Book" panose="020B0503050000020004" pitchFamily="34" charset="0"/>
              </a:rPr>
              <a:t>Da können also einige Stimmen zusammenkommen …</a:t>
            </a:r>
          </a:p>
          <a:p>
            <a:pPr marL="0" indent="0">
              <a:buNone/>
            </a:pPr>
            <a:r>
              <a:rPr lang="de-DE" sz="2400" dirty="0">
                <a:latin typeface="Fira Sans Book" panose="020B0503050000020004" pitchFamily="34" charset="0"/>
              </a:rPr>
              <a:t>Damit du genügend Zeit hast, bekommst du bei den Kommunalwahlen die Unterlagen vorab per Post zugesendet. Wenn du am Wahltag verhindert bist, kannst du Briefwahl beantragen. </a:t>
            </a:r>
          </a:p>
        </p:txBody>
      </p:sp>
      <p:pic>
        <p:nvPicPr>
          <p:cNvPr id="4" name="Grafik 3" descr="Ein Bild, das Text, Tisch enthält.&#10;&#10;Automatisch generierte Beschreibung">
            <a:extLst>
              <a:ext uri="{FF2B5EF4-FFF2-40B4-BE49-F238E27FC236}">
                <a16:creationId xmlns:a16="http://schemas.microsoft.com/office/drawing/2014/main" id="{1BCDCE07-F9C1-D89A-F9D6-FBB109E86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10" y="183356"/>
            <a:ext cx="2667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9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EA2F5FA-15E3-5D4D-0FD4-4C78DB800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5" y="1689651"/>
            <a:ext cx="5772044" cy="439619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9E58163-7C53-A0C1-3886-CDA7B96A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315" y="1440721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29A788"/>
                </a:solidFill>
                <a:latin typeface="Fira Sans Medium" panose="020B0503050000020004" pitchFamily="34" charset="0"/>
              </a:rPr>
              <a:t>Gleich die </a:t>
            </a:r>
            <a:br>
              <a:rPr lang="de-DE" sz="2800" dirty="0">
                <a:solidFill>
                  <a:srgbClr val="29A788"/>
                </a:solidFill>
                <a:latin typeface="Fira Sans Medium" panose="020B0503050000020004" pitchFamily="34" charset="0"/>
              </a:rPr>
            </a:br>
            <a:r>
              <a:rPr lang="de-DE" sz="2800" dirty="0">
                <a:solidFill>
                  <a:srgbClr val="29A788"/>
                </a:solidFill>
                <a:latin typeface="Fira Sans Medium" panose="020B0503050000020004" pitchFamily="34" charset="0"/>
              </a:rPr>
              <a:t>Handreichung </a:t>
            </a:r>
            <a:br>
              <a:rPr lang="de-DE" sz="2800" dirty="0">
                <a:solidFill>
                  <a:srgbClr val="29A788"/>
                </a:solidFill>
                <a:latin typeface="Fira Sans Medium" panose="020B0503050000020004" pitchFamily="34" charset="0"/>
              </a:rPr>
            </a:br>
            <a:r>
              <a:rPr lang="de-DE" sz="2800" dirty="0">
                <a:solidFill>
                  <a:srgbClr val="29A788"/>
                </a:solidFill>
                <a:latin typeface="Fira Sans Medium" panose="020B0503050000020004" pitchFamily="34" charset="0"/>
              </a:rPr>
              <a:t>herunterladen!</a:t>
            </a:r>
          </a:p>
        </p:txBody>
      </p:sp>
    </p:spTree>
    <p:extLst>
      <p:ext uri="{BB962C8B-B14F-4D97-AF65-F5344CB8AC3E}">
        <p14:creationId xmlns:p14="http://schemas.microsoft.com/office/powerpoint/2010/main" val="308795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87DCDEC-947E-86C7-FCC2-64E60A296224}"/>
              </a:ext>
            </a:extLst>
          </p:cNvPr>
          <p:cNvSpPr txBox="1"/>
          <p:nvPr/>
        </p:nvSpPr>
        <p:spPr>
          <a:xfrm>
            <a:off x="204652" y="5928808"/>
            <a:ext cx="11987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Fira Sans Book" panose="020B0503050000020004" pitchFamily="34" charset="0"/>
              </a:rPr>
              <a:t>Zusatzmaterial zur Durchführung der Workshops 3 und 4.</a:t>
            </a:r>
          </a:p>
          <a:p>
            <a:r>
              <a:rPr lang="de-DE" sz="1600" dirty="0">
                <a:latin typeface="Fira Sans Book" panose="020B0503050000020004" pitchFamily="34" charset="0"/>
              </a:rPr>
              <a:t>Wir empfehlen, die </a:t>
            </a:r>
            <a:r>
              <a:rPr lang="de-DE" sz="1600" dirty="0" err="1">
                <a:latin typeface="Fira Sans Book" panose="020B0503050000020004" pitchFamily="34" charset="0"/>
              </a:rPr>
              <a:t>Slides</a:t>
            </a:r>
            <a:r>
              <a:rPr lang="de-DE" sz="1600" dirty="0">
                <a:latin typeface="Fira Sans Book" panose="020B0503050000020004" pitchFamily="34" charset="0"/>
              </a:rPr>
              <a:t> an das jeweilige Setting anzupassen. Natürlich können diese auch Grundlage für die Arbeit an einer Flip-Chart oder Tafel sein. Hinweise zur Durchführung findet ihr als Notizen zu jeder Folie. Viel Erfolg!</a:t>
            </a:r>
          </a:p>
        </p:txBody>
      </p:sp>
    </p:spTree>
    <p:extLst>
      <p:ext uri="{BB962C8B-B14F-4D97-AF65-F5344CB8AC3E}">
        <p14:creationId xmlns:p14="http://schemas.microsoft.com/office/powerpoint/2010/main" val="240794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3FA90-8BCB-BC4A-92FE-8AE2A344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8231"/>
            <a:ext cx="10515600" cy="2852737"/>
          </a:xfrm>
        </p:spPr>
        <p:txBody>
          <a:bodyPr>
            <a:normAutofit/>
          </a:bodyPr>
          <a:lstStyle/>
          <a:p>
            <a:r>
              <a:rPr lang="de-DE" sz="5000" dirty="0">
                <a:latin typeface="Fira Sans Medium" panose="020B0503050000020004" pitchFamily="34" charset="0"/>
              </a:rPr>
              <a:t>KOMMUNE IN MEINEM LEBEN – KONTAKTPUNKTE UND IDEEN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BC30BD-8027-65C1-F08F-B0C6E1BC8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088231"/>
            <a:ext cx="3594100" cy="1079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A90145-63EF-ACF4-5C11-A5AA44C27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1280">
            <a:off x="7604403" y="-2273126"/>
            <a:ext cx="7049022" cy="6119243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DBD24E9-4D51-03A9-8277-164B7E37F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43" y="4343400"/>
            <a:ext cx="4140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8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AAAAD12-9D3D-5422-7236-532C32E6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5247">
            <a:off x="5345453" y="1455420"/>
            <a:ext cx="6443663" cy="55937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1149E7C-42C2-9117-9C27-38BBF83A6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3020">
            <a:off x="367647" y="-725267"/>
            <a:ext cx="6443663" cy="559373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B2E2031-5725-CE81-75FC-B7FC6D2810AB}"/>
              </a:ext>
            </a:extLst>
          </p:cNvPr>
          <p:cNvSpPr/>
          <p:nvPr/>
        </p:nvSpPr>
        <p:spPr>
          <a:xfrm rot="20869047">
            <a:off x="676389" y="339618"/>
            <a:ext cx="6214234" cy="4349964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&gt;&gt; Hier Foto </a:t>
            </a:r>
            <a:br>
              <a:rPr lang="de-DE" sz="1800" b="1" dirty="0"/>
            </a:br>
            <a:r>
              <a:rPr lang="de-DE" sz="1800" b="1" dirty="0"/>
              <a:t>des Rathauses </a:t>
            </a:r>
            <a:br>
              <a:rPr lang="de-DE" sz="1800" b="1" dirty="0"/>
            </a:br>
            <a:r>
              <a:rPr lang="de-DE" sz="1800" b="1" dirty="0"/>
              <a:t>einfügen &lt;&lt;</a:t>
            </a:r>
          </a:p>
          <a:p>
            <a:pPr algn="ctr"/>
            <a:endParaRPr lang="de-D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F17C09-E7E9-8B87-D4D9-CC475996C1D9}"/>
              </a:ext>
            </a:extLst>
          </p:cNvPr>
          <p:cNvSpPr/>
          <p:nvPr/>
        </p:nvSpPr>
        <p:spPr>
          <a:xfrm rot="20661169">
            <a:off x="5588758" y="1901328"/>
            <a:ext cx="6214234" cy="4349964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&gt;&gt; Hier Foto </a:t>
            </a:r>
            <a:br>
              <a:rPr lang="de-DE" sz="1800" b="1" dirty="0"/>
            </a:br>
            <a:r>
              <a:rPr lang="de-DE" sz="1800" b="1" dirty="0"/>
              <a:t>des Rathauses </a:t>
            </a:r>
            <a:br>
              <a:rPr lang="de-DE" sz="1800" b="1" dirty="0"/>
            </a:br>
            <a:r>
              <a:rPr lang="de-DE" sz="1800" b="1" dirty="0"/>
              <a:t>einfügen &lt;&lt;</a:t>
            </a:r>
          </a:p>
          <a:p>
            <a:pPr algn="ctr"/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BFBB86-1DA4-EFBC-256E-5D31223BAE4C}"/>
              </a:ext>
            </a:extLst>
          </p:cNvPr>
          <p:cNvSpPr/>
          <p:nvPr/>
        </p:nvSpPr>
        <p:spPr>
          <a:xfrm rot="20661169">
            <a:off x="676390" y="339618"/>
            <a:ext cx="6214234" cy="4349964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&gt;&gt; Hier Foto </a:t>
            </a:r>
            <a:br>
              <a:rPr lang="de-DE" sz="1800" b="1" dirty="0"/>
            </a:br>
            <a:r>
              <a:rPr lang="de-DE" sz="1800" b="1" dirty="0"/>
              <a:t>des Rathauses </a:t>
            </a:r>
            <a:br>
              <a:rPr lang="de-DE" sz="1800" b="1" dirty="0"/>
            </a:br>
            <a:r>
              <a:rPr lang="de-DE" sz="1800" b="1" dirty="0"/>
              <a:t>einfügen &lt;&lt;</a:t>
            </a:r>
          </a:p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C238B3-15F7-4DA8-7213-68C90630F993}"/>
              </a:ext>
            </a:extLst>
          </p:cNvPr>
          <p:cNvSpPr txBox="1"/>
          <p:nvPr/>
        </p:nvSpPr>
        <p:spPr>
          <a:xfrm>
            <a:off x="2294341" y="1914436"/>
            <a:ext cx="297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Fira Sans" panose="020B0503050000020004" pitchFamily="34" charset="0"/>
              </a:rPr>
              <a:t>&gt;&gt; Hier Foto </a:t>
            </a:r>
            <a:br>
              <a:rPr lang="de-DE" sz="1800" dirty="0">
                <a:latin typeface="Fira Sans" panose="020B0503050000020004" pitchFamily="34" charset="0"/>
              </a:rPr>
            </a:br>
            <a:r>
              <a:rPr lang="de-DE" sz="1800" dirty="0">
                <a:latin typeface="Fira Sans" panose="020B0503050000020004" pitchFamily="34" charset="0"/>
              </a:rPr>
              <a:t>des Rathauses </a:t>
            </a:r>
            <a:br>
              <a:rPr lang="de-DE" sz="1800" dirty="0">
                <a:latin typeface="Fira Sans" panose="020B0503050000020004" pitchFamily="34" charset="0"/>
              </a:rPr>
            </a:br>
            <a:r>
              <a:rPr lang="de-DE" sz="1800" dirty="0">
                <a:latin typeface="Fira Sans" panose="020B0503050000020004" pitchFamily="34" charset="0"/>
              </a:rPr>
              <a:t>einfügen &lt;&lt;</a:t>
            </a:r>
          </a:p>
          <a:p>
            <a:pPr algn="ctr"/>
            <a:endParaRPr lang="de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8CF00C-B280-88B2-80AB-D4C8B72E81DD}"/>
              </a:ext>
            </a:extLst>
          </p:cNvPr>
          <p:cNvSpPr/>
          <p:nvPr/>
        </p:nvSpPr>
        <p:spPr>
          <a:xfrm rot="20869047">
            <a:off x="5588758" y="1901330"/>
            <a:ext cx="6214234" cy="4349964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&gt;&gt; Hier Foto </a:t>
            </a:r>
            <a:br>
              <a:rPr lang="de-DE" sz="1800" b="1" dirty="0"/>
            </a:br>
            <a:r>
              <a:rPr lang="de-DE" sz="1800" b="1" dirty="0"/>
              <a:t>des Rathauses </a:t>
            </a:r>
            <a:br>
              <a:rPr lang="de-DE" sz="1800" b="1" dirty="0"/>
            </a:br>
            <a:r>
              <a:rPr lang="de-DE" sz="1800" b="1" dirty="0"/>
              <a:t>einfügen &lt;&lt;</a:t>
            </a:r>
          </a:p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6C773C0-3057-4253-A2DC-BFE46E668809}"/>
              </a:ext>
            </a:extLst>
          </p:cNvPr>
          <p:cNvSpPr txBox="1"/>
          <p:nvPr/>
        </p:nvSpPr>
        <p:spPr>
          <a:xfrm>
            <a:off x="7206709" y="3476147"/>
            <a:ext cx="297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Fira Sans" panose="020B0503050000020004" pitchFamily="34" charset="0"/>
              </a:rPr>
              <a:t>&gt;&gt; Hier Foto </a:t>
            </a:r>
            <a:br>
              <a:rPr lang="de-DE" sz="1800" dirty="0">
                <a:latin typeface="Fira Sans" panose="020B0503050000020004" pitchFamily="34" charset="0"/>
              </a:rPr>
            </a:br>
            <a:r>
              <a:rPr lang="de-DE" sz="1800" dirty="0" err="1">
                <a:latin typeface="Fira Sans" panose="020B0503050000020004" pitchFamily="34" charset="0"/>
              </a:rPr>
              <a:t>Bürgermeister:in</a:t>
            </a:r>
            <a:br>
              <a:rPr lang="de-DE" sz="1800" dirty="0">
                <a:latin typeface="Fira Sans" panose="020B0503050000020004" pitchFamily="34" charset="0"/>
              </a:rPr>
            </a:br>
            <a:r>
              <a:rPr lang="de-DE" sz="1800" dirty="0">
                <a:latin typeface="Fira Sans" panose="020B0503050000020004" pitchFamily="34" charset="0"/>
              </a:rPr>
              <a:t>einfügen &lt;&lt;</a:t>
            </a:r>
          </a:p>
          <a:p>
            <a:pPr algn="ctr"/>
            <a:endParaRPr lang="de-DE" dirty="0"/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9C1CB9-A03E-3AC4-3F93-CA5F94AEE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343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8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563FACF-58A7-85C8-5150-30AD40547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3020">
            <a:off x="3032801" y="1083765"/>
            <a:ext cx="5403491" cy="469076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84D04CD-A883-C71D-B2C3-A4D0CAE92F53}"/>
              </a:ext>
            </a:extLst>
          </p:cNvPr>
          <p:cNvSpPr/>
          <p:nvPr/>
        </p:nvSpPr>
        <p:spPr>
          <a:xfrm rot="20668013">
            <a:off x="5542234" y="2612022"/>
            <a:ext cx="5227090" cy="3658963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9F4EAC-2B3A-3443-1320-7E7093C3BE59}"/>
              </a:ext>
            </a:extLst>
          </p:cNvPr>
          <p:cNvSpPr/>
          <p:nvPr/>
        </p:nvSpPr>
        <p:spPr>
          <a:xfrm rot="20668013">
            <a:off x="1113931" y="1827070"/>
            <a:ext cx="5227090" cy="3658963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BE3AC4-C2CA-1791-06F0-1850ED85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9A788"/>
                </a:solidFill>
                <a:latin typeface="Fira Sans Medium" panose="020B0503050000020004" pitchFamily="34" charset="0"/>
              </a:rPr>
              <a:t>TYPISCHE KOMMUNALE AUFGABEN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83C666-BB81-5ACC-BEEA-C2E9A6E6B127}"/>
              </a:ext>
            </a:extLst>
          </p:cNvPr>
          <p:cNvSpPr/>
          <p:nvPr/>
        </p:nvSpPr>
        <p:spPr>
          <a:xfrm rot="20902826">
            <a:off x="1123404" y="1827071"/>
            <a:ext cx="5227090" cy="3658963"/>
          </a:xfrm>
          <a:prstGeom prst="ellipse">
            <a:avLst/>
          </a:prstGeom>
          <a:blipFill dpi="0" rotWithShape="0">
            <a:blip r:embed="rId4"/>
            <a:srcRect/>
            <a:stretch>
              <a:fillRect l="-2190" t="-3474" r="-2190" b="-7328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357D35-D3CE-B90D-890C-F64B60621F81}"/>
              </a:ext>
            </a:extLst>
          </p:cNvPr>
          <p:cNvSpPr/>
          <p:nvPr/>
        </p:nvSpPr>
        <p:spPr>
          <a:xfrm rot="20869047">
            <a:off x="5565920" y="2612023"/>
            <a:ext cx="5227090" cy="3658963"/>
          </a:xfrm>
          <a:prstGeom prst="ellipse">
            <a:avLst/>
          </a:prstGeom>
          <a:blipFill>
            <a:blip r:embed="rId5"/>
            <a:stretch>
              <a:fillRect l="-3376" t="-6573" r="-8886" b="-18379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43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323D89B-1B3D-8974-BBDA-63C60ACFA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3020">
            <a:off x="6401910" y="-320279"/>
            <a:ext cx="6256815" cy="543153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1883A3B-C3AD-C5A6-E9B0-D7129DF60D11}"/>
              </a:ext>
            </a:extLst>
          </p:cNvPr>
          <p:cNvSpPr/>
          <p:nvPr/>
        </p:nvSpPr>
        <p:spPr>
          <a:xfrm rot="20668013">
            <a:off x="5528166" y="1437831"/>
            <a:ext cx="6052557" cy="4236790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425EDB-35BA-CF49-0758-3E1539E4ACB7}"/>
              </a:ext>
            </a:extLst>
          </p:cNvPr>
          <p:cNvSpPr/>
          <p:nvPr/>
        </p:nvSpPr>
        <p:spPr>
          <a:xfrm rot="20668013">
            <a:off x="300183" y="639817"/>
            <a:ext cx="6052557" cy="4236790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821F1D-C74F-C59C-CA56-085BF9DFE0F4}"/>
              </a:ext>
            </a:extLst>
          </p:cNvPr>
          <p:cNvSpPr/>
          <p:nvPr/>
        </p:nvSpPr>
        <p:spPr>
          <a:xfrm rot="20902826">
            <a:off x="335451" y="662585"/>
            <a:ext cx="6052557" cy="4236790"/>
          </a:xfrm>
          <a:prstGeom prst="ellipse">
            <a:avLst/>
          </a:prstGeom>
          <a:blipFill>
            <a:blip r:embed="rId4"/>
            <a:stretch>
              <a:fillRect l="-3376" t="-6573" r="-8886" b="-18379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C74D13-FC7E-DB06-15CA-31418DB1A12A}"/>
              </a:ext>
            </a:extLst>
          </p:cNvPr>
          <p:cNvSpPr/>
          <p:nvPr/>
        </p:nvSpPr>
        <p:spPr>
          <a:xfrm rot="20869047">
            <a:off x="5574033" y="1457216"/>
            <a:ext cx="6052557" cy="4236790"/>
          </a:xfrm>
          <a:prstGeom prst="ellipse">
            <a:avLst/>
          </a:prstGeom>
          <a:blipFill>
            <a:blip r:embed="rId5"/>
            <a:stretch>
              <a:fillRect l="-5832" t="-10372" r="-11342" b="-22180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939ED5-5C53-699D-48E5-EBE875116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3" y="3390380"/>
            <a:ext cx="4318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9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07B3B71-4DF2-2E25-BD35-F94A27E18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2104">
            <a:off x="5775173" y="566093"/>
            <a:ext cx="6256815" cy="54315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604754-8B8F-3B79-C223-43D39B483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8554">
            <a:off x="581548" y="-296133"/>
            <a:ext cx="6256815" cy="54315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C9ED3B9-FA31-7114-309E-6E7184979BDA}"/>
              </a:ext>
            </a:extLst>
          </p:cNvPr>
          <p:cNvSpPr/>
          <p:nvPr/>
        </p:nvSpPr>
        <p:spPr>
          <a:xfrm rot="21145940">
            <a:off x="228683" y="2892060"/>
            <a:ext cx="5227090" cy="3658963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213F77-F80D-F840-7E6E-CB7E4012D583}"/>
              </a:ext>
            </a:extLst>
          </p:cNvPr>
          <p:cNvSpPr/>
          <p:nvPr/>
        </p:nvSpPr>
        <p:spPr>
          <a:xfrm rot="21380753">
            <a:off x="276702" y="2892061"/>
            <a:ext cx="5227090" cy="3658963"/>
          </a:xfrm>
          <a:prstGeom prst="ellipse">
            <a:avLst/>
          </a:prstGeom>
          <a:blipFill>
            <a:blip r:embed="rId4"/>
            <a:stretch>
              <a:fillRect l="-14395" t="-15429" r="-1999" b="-7557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610D25-0643-9210-42D3-D9B02CA13030}"/>
              </a:ext>
            </a:extLst>
          </p:cNvPr>
          <p:cNvSpPr/>
          <p:nvPr/>
        </p:nvSpPr>
        <p:spPr>
          <a:xfrm rot="20977599">
            <a:off x="3526845" y="420667"/>
            <a:ext cx="5227090" cy="3658963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B06805-7B4B-991E-5542-2FA2062EEC7E}"/>
              </a:ext>
            </a:extLst>
          </p:cNvPr>
          <p:cNvSpPr/>
          <p:nvPr/>
        </p:nvSpPr>
        <p:spPr>
          <a:xfrm rot="21212412">
            <a:off x="3536318" y="420668"/>
            <a:ext cx="5227090" cy="3658963"/>
          </a:xfrm>
          <a:prstGeom prst="ellipse">
            <a:avLst/>
          </a:prstGeom>
          <a:blipFill>
            <a:blip r:embed="rId5"/>
            <a:stretch>
              <a:fillRect l="-15085" t="-16412" r="-1309" b="-6574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BAE412-F2F9-998A-DDD0-FBEB9742626B}"/>
              </a:ext>
            </a:extLst>
          </p:cNvPr>
          <p:cNvSpPr/>
          <p:nvPr/>
        </p:nvSpPr>
        <p:spPr>
          <a:xfrm rot="20668013">
            <a:off x="6658919" y="2786987"/>
            <a:ext cx="5227090" cy="3658963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1D4CF4-5CA2-7328-D124-571B9FC23F0B}"/>
              </a:ext>
            </a:extLst>
          </p:cNvPr>
          <p:cNvSpPr/>
          <p:nvPr/>
        </p:nvSpPr>
        <p:spPr>
          <a:xfrm rot="20902826">
            <a:off x="6668392" y="2786988"/>
            <a:ext cx="5227090" cy="3658963"/>
          </a:xfrm>
          <a:prstGeom prst="ellipse">
            <a:avLst/>
          </a:prstGeom>
          <a:blipFill>
            <a:blip r:embed="rId6"/>
            <a:stretch>
              <a:fillRect l="-7508" t="-4606" r="-8886" b="-18380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70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3446BE-41CA-43D6-30AA-501A72ABF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7376">
            <a:off x="452837" y="594490"/>
            <a:ext cx="6256815" cy="54315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D3CBE9-64B5-1F94-CE75-B06C4FB378CA}"/>
              </a:ext>
            </a:extLst>
          </p:cNvPr>
          <p:cNvSpPr/>
          <p:nvPr/>
        </p:nvSpPr>
        <p:spPr>
          <a:xfrm rot="20668013">
            <a:off x="5286429" y="2010903"/>
            <a:ext cx="6052557" cy="4236790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D3B252-B374-4CBF-A37D-768F00B73015}"/>
              </a:ext>
            </a:extLst>
          </p:cNvPr>
          <p:cNvSpPr/>
          <p:nvPr/>
        </p:nvSpPr>
        <p:spPr>
          <a:xfrm rot="20668013">
            <a:off x="300183" y="639817"/>
            <a:ext cx="6052557" cy="4236790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B55BED-007F-6A81-9001-44EFA76A82F9}"/>
              </a:ext>
            </a:extLst>
          </p:cNvPr>
          <p:cNvSpPr/>
          <p:nvPr/>
        </p:nvSpPr>
        <p:spPr>
          <a:xfrm rot="20902826">
            <a:off x="335451" y="662585"/>
            <a:ext cx="6052557" cy="4236790"/>
          </a:xfrm>
          <a:prstGeom prst="ellipse">
            <a:avLst/>
          </a:prstGeom>
          <a:blipFill>
            <a:blip r:embed="rId4"/>
            <a:stretch>
              <a:fillRect l="-2640" t="-9054" r="-6208" b="-12452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14A868-E016-D756-C700-E424E602B2AC}"/>
              </a:ext>
            </a:extLst>
          </p:cNvPr>
          <p:cNvSpPr/>
          <p:nvPr/>
        </p:nvSpPr>
        <p:spPr>
          <a:xfrm rot="20869047">
            <a:off x="5332296" y="2030288"/>
            <a:ext cx="6052557" cy="4236790"/>
          </a:xfrm>
          <a:prstGeom prst="ellipse">
            <a:avLst/>
          </a:prstGeom>
          <a:blipFill>
            <a:blip r:embed="rId5"/>
            <a:stretch>
              <a:fillRect l="-6803" t="-17127" r="-16319" b="-17127"/>
            </a:stretch>
          </a:blip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37264C16-675C-BCE5-BF32-CEA8DE628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07" y="669540"/>
            <a:ext cx="1803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73A37AC-637E-49D2-A5A6-CA09BE017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3278">
            <a:off x="520996" y="574877"/>
            <a:ext cx="6575577" cy="57082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7A74121-A590-840B-5D3A-3BCC70593C4A}"/>
              </a:ext>
            </a:extLst>
          </p:cNvPr>
          <p:cNvSpPr/>
          <p:nvPr/>
        </p:nvSpPr>
        <p:spPr>
          <a:xfrm rot="20807455">
            <a:off x="2527232" y="1034460"/>
            <a:ext cx="7001230" cy="4900861"/>
          </a:xfrm>
          <a:prstGeom prst="ellipse">
            <a:avLst/>
          </a:prstGeom>
          <a:solidFill>
            <a:schemeClr val="bg1"/>
          </a:solidFill>
          <a:ln w="88900">
            <a:solidFill>
              <a:srgbClr val="29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19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Breitbild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Fira Sans</vt:lpstr>
      <vt:lpstr>Fira Sans Book</vt:lpstr>
      <vt:lpstr>Fira Sans Medium</vt:lpstr>
      <vt:lpstr>Office</vt:lpstr>
      <vt:lpstr>PowerPoint-Präsentation</vt:lpstr>
      <vt:lpstr>PowerPoint-Präsentation</vt:lpstr>
      <vt:lpstr>KOMMUNE IN MEINEM LEBEN – KONTAKTPUNKTE UND IDEEN</vt:lpstr>
      <vt:lpstr>PowerPoint-Präsentation</vt:lpstr>
      <vt:lpstr>TYPISCHE KOMMUNALE AUFGABEN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POLITIK UND VERWALTUNG IN DEUTSCHLAND</vt:lpstr>
      <vt:lpstr>PowerPoint-Präsentation</vt:lpstr>
      <vt:lpstr>ZENTRALE AKTEURE IN MEINER GEMEINDE</vt:lpstr>
      <vt:lpstr>DIE VERWALTUNG MEINER GEMEINDE</vt:lpstr>
      <vt:lpstr>KOMMUNALWAHLEN 2024 –  WER WIRD GEWÄHLT?</vt:lpstr>
      <vt:lpstr>PowerPoint-Präsentation</vt:lpstr>
      <vt:lpstr>KOMMUNALWAHLEN 2024 – GRUNDSÄTZE</vt:lpstr>
      <vt:lpstr>KOMMUNALWAHLEN 2024 –  WIE WIRD GEWÄHLT?</vt:lpstr>
      <vt:lpstr>Gleich die  Handreichung  herunterladen!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Hingehört – Dein Verein als Demokratiewerkstatt</dc:title>
  <dc:creator>Jakob Crone</dc:creator>
  <cp:lastModifiedBy>Samira Golderer</cp:lastModifiedBy>
  <cp:revision>14</cp:revision>
  <dcterms:created xsi:type="dcterms:W3CDTF">2023-01-05T08:12:39Z</dcterms:created>
  <dcterms:modified xsi:type="dcterms:W3CDTF">2023-07-10T10:23:40Z</dcterms:modified>
</cp:coreProperties>
</file>